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88" r:id="rId4"/>
    <p:sldId id="291" r:id="rId5"/>
    <p:sldId id="292" r:id="rId6"/>
    <p:sldId id="293" r:id="rId7"/>
    <p:sldId id="260" r:id="rId8"/>
    <p:sldId id="277" r:id="rId9"/>
    <p:sldId id="279" r:id="rId10"/>
    <p:sldId id="280" r:id="rId11"/>
    <p:sldId id="285" r:id="rId12"/>
    <p:sldId id="286" r:id="rId13"/>
    <p:sldId id="265" r:id="rId14"/>
    <p:sldId id="290" r:id="rId15"/>
    <p:sldId id="284" r:id="rId16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8" autoAdjust="0"/>
    <p:restoredTop sz="94286" autoAdjust="0"/>
  </p:normalViewPr>
  <p:slideViewPr>
    <p:cSldViewPr>
      <p:cViewPr varScale="1">
        <p:scale>
          <a:sx n="107" d="100"/>
          <a:sy n="107" d="100"/>
        </p:scale>
        <p:origin x="166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6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A8F69E2-DA91-4962-8B63-64E976CEBA98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6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9ED24A4F-2614-479A-BFE5-102B4519ED5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270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408B267-4980-4C67-9641-40AD4E4F12C1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10" rIns="91418" bIns="4571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70" y="4715355"/>
            <a:ext cx="5438140" cy="4468176"/>
          </a:xfrm>
          <a:prstGeom prst="rect">
            <a:avLst/>
          </a:prstGeom>
        </p:spPr>
        <p:txBody>
          <a:bodyPr vert="horz" lIns="91418" tIns="45710" rIns="91418" bIns="4571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6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27221ABA-9F45-488F-9D4E-56BA30B57D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224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436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4370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949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778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679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53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10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71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769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34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43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2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18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F0C77-9011-44EB-8DC7-2E0F317C1E07}" type="datetimeFigureOut">
              <a:rPr lang="pt-BR" smtClean="0"/>
              <a:pPr/>
              <a:t>22/05/2025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81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776864" cy="18002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REUNIÃO DO CONSELHO ADMINISTRATIVO</a:t>
            </a:r>
            <a:br>
              <a:rPr lang="pt-BR" b="1" dirty="0"/>
            </a:br>
            <a:r>
              <a:rPr lang="pt-BR" b="1" dirty="0"/>
              <a:t>29/05/2025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3744416"/>
          </a:xfrm>
        </p:spPr>
        <p:txBody>
          <a:bodyPr>
            <a:normAutofit fontScale="85000" lnSpcReduction="20000"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ANA PAULA OLIVEIRA</a:t>
            </a:r>
          </a:p>
          <a:p>
            <a:r>
              <a:rPr lang="pt-BR" b="1" dirty="0">
                <a:solidFill>
                  <a:schemeClr val="tx1"/>
                </a:solidFill>
              </a:rPr>
              <a:t>CARLA MAITÊ PATROCÍNIO</a:t>
            </a:r>
          </a:p>
          <a:p>
            <a:r>
              <a:rPr lang="pt-BR" b="1" dirty="0">
                <a:solidFill>
                  <a:schemeClr val="tx1"/>
                </a:solidFill>
              </a:rPr>
              <a:t>ELAINE DE FATIMA SILVA</a:t>
            </a:r>
          </a:p>
          <a:p>
            <a:r>
              <a:rPr lang="pt-BR" b="1" dirty="0">
                <a:solidFill>
                  <a:schemeClr val="tx1"/>
                </a:solidFill>
              </a:rPr>
              <a:t>JÚNIA PAULA SOALHEIRO MENEZES</a:t>
            </a:r>
          </a:p>
          <a:p>
            <a:r>
              <a:rPr lang="pt-BR" b="1" dirty="0">
                <a:solidFill>
                  <a:schemeClr val="tx1"/>
                </a:solidFill>
              </a:rPr>
              <a:t>MÁRCIA HELENA PIRES REIS</a:t>
            </a:r>
          </a:p>
          <a:p>
            <a:r>
              <a:rPr lang="pt-BR" b="1" dirty="0">
                <a:solidFill>
                  <a:schemeClr val="tx1"/>
                </a:solidFill>
              </a:rPr>
              <a:t>MARIANA DA SILVA ROSA</a:t>
            </a:r>
          </a:p>
          <a:p>
            <a:r>
              <a:rPr lang="pt-BR" b="1" dirty="0">
                <a:solidFill>
                  <a:schemeClr val="tx1"/>
                </a:solidFill>
              </a:rPr>
              <a:t>REJANE F. GUIMARÃES MARTINS</a:t>
            </a:r>
          </a:p>
          <a:p>
            <a:r>
              <a:rPr lang="pt-BR" b="1" dirty="0">
                <a:solidFill>
                  <a:schemeClr val="tx1"/>
                </a:solidFill>
              </a:rPr>
              <a:t>ROBSON BARBOSA</a:t>
            </a:r>
          </a:p>
          <a:p>
            <a:r>
              <a:rPr lang="pt-BR" b="1" dirty="0">
                <a:solidFill>
                  <a:schemeClr val="tx1"/>
                </a:solidFill>
              </a:rPr>
              <a:t>WANESSA </a:t>
            </a:r>
            <a:r>
              <a:rPr lang="pt-BR" b="1">
                <a:solidFill>
                  <a:schemeClr val="tx1"/>
                </a:solidFill>
              </a:rPr>
              <a:t>MARINA PIMENTA</a:t>
            </a:r>
            <a:endParaRPr lang="pt-BR" b="1" dirty="0">
              <a:solidFill>
                <a:schemeClr val="tx1"/>
              </a:solidFill>
            </a:endParaRPr>
          </a:p>
          <a:p>
            <a:endParaRPr lang="pt-BR" b="1" dirty="0">
              <a:solidFill>
                <a:schemeClr val="tx1"/>
              </a:solidFill>
            </a:endParaRP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6167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b="1" dirty="0"/>
              <a:t>DESPESAS ADMINISTRATIVAS DE ABRIL/2025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03773"/>
            <a:ext cx="8712968" cy="547260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t-BR" dirty="0"/>
              <a:t>MAURÍCIO DO S. PEREIRA – R$ 701,48</a:t>
            </a:r>
          </a:p>
          <a:p>
            <a:pPr marL="0" indent="0">
              <a:buNone/>
            </a:pPr>
            <a:r>
              <a:rPr lang="pt-BR" dirty="0"/>
              <a:t>ALIANÇA ASSESSORIA ATUÁRIA – R$ 1.753,68</a:t>
            </a:r>
          </a:p>
          <a:p>
            <a:pPr marL="0" indent="0">
              <a:buNone/>
            </a:pPr>
            <a:r>
              <a:rPr lang="pt-BR" dirty="0"/>
              <a:t>FAC LOCAÇÃO SISTEMAS – R$ 4.722,56</a:t>
            </a:r>
          </a:p>
          <a:p>
            <a:pPr marL="0" indent="0">
              <a:buNone/>
            </a:pPr>
            <a:r>
              <a:rPr lang="pt-BR" dirty="0"/>
              <a:t>CEMIG DISTRIBUIÇÃO – R$ 607,60</a:t>
            </a:r>
          </a:p>
          <a:p>
            <a:pPr marL="0" indent="0">
              <a:buNone/>
            </a:pPr>
            <a:r>
              <a:rPr lang="pt-BR" dirty="0"/>
              <a:t>GUANHÃES INTERNET – R$ 150,00</a:t>
            </a:r>
          </a:p>
          <a:p>
            <a:pPr marL="0" indent="0">
              <a:buNone/>
            </a:pPr>
            <a:r>
              <a:rPr lang="pt-BR" dirty="0"/>
              <a:t>SERVIÇO AUTÔNOMO DE ÁGUA – R$ 40,83</a:t>
            </a:r>
          </a:p>
          <a:p>
            <a:pPr marL="0" indent="0">
              <a:buNone/>
            </a:pPr>
            <a:r>
              <a:rPr lang="pt-BR" dirty="0"/>
              <a:t>TELEFÔNICA BRASIL – R$ 74,98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3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638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DESPESAS ADMINISTRATIVAS DE ABRIL/2025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455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EMPRESA TEC.DA INFORMAÇÃO – R$ 600,00</a:t>
            </a:r>
          </a:p>
          <a:p>
            <a:pPr marL="0" indent="0">
              <a:buNone/>
            </a:pPr>
            <a:r>
              <a:rPr lang="pt-BR" dirty="0"/>
              <a:t>VALDEIRES ANTONIA LESSA – R$ 900,00 </a:t>
            </a:r>
          </a:p>
          <a:p>
            <a:pPr marL="0" indent="0">
              <a:buNone/>
            </a:pPr>
            <a:r>
              <a:rPr lang="pt-BR" dirty="0"/>
              <a:t>AMARAL &amp; AVELAR ADVOGADOS – R$ 2.338,23</a:t>
            </a:r>
          </a:p>
          <a:p>
            <a:pPr marL="0" indent="0">
              <a:buNone/>
            </a:pPr>
            <a:r>
              <a:rPr lang="pt-BR" dirty="0"/>
              <a:t>OTÁCIO AMARAL – R$ 5.000,00</a:t>
            </a:r>
          </a:p>
          <a:p>
            <a:pPr marL="0" indent="0">
              <a:buNone/>
            </a:pPr>
            <a:r>
              <a:rPr lang="pt-BR" dirty="0"/>
              <a:t>POLO CONSULTORIA: R$ 2.320,83</a:t>
            </a:r>
          </a:p>
          <a:p>
            <a:pPr marL="0" indent="0">
              <a:buNone/>
            </a:pPr>
            <a:r>
              <a:rPr lang="pt-BR" dirty="0"/>
              <a:t>APTUS SAÚDE REABILITAÇÃO : R$ 5.537,75</a:t>
            </a:r>
          </a:p>
          <a:p>
            <a:pPr marL="0" indent="0">
              <a:buNone/>
            </a:pPr>
            <a:r>
              <a:rPr lang="pt-BR" dirty="0"/>
              <a:t>YAPAY Certificação : R$ 660,00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199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0F9FA-4D20-4602-89C0-5EE09704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DESPESAS ADMINISTRATIVAS </a:t>
            </a:r>
            <a:r>
              <a:rPr lang="pt-BR" sz="2800"/>
              <a:t>DE ABRIL/</a:t>
            </a:r>
            <a:r>
              <a:rPr lang="pt-BR" sz="2800" dirty="0"/>
              <a:t>2025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9AD726-BCED-423A-AEDA-74C35B4A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80" dirty="0"/>
              <a:t>INSTITUTO NAC SEGURO SOCIAL: R$ 2.780,76 </a:t>
            </a:r>
          </a:p>
          <a:p>
            <a:r>
              <a:rPr lang="pt-BR" sz="2880" dirty="0"/>
              <a:t>MATIAS E LEITÃO ASSESSORIA  -  R$ 3.200,00</a:t>
            </a:r>
          </a:p>
          <a:p>
            <a:r>
              <a:rPr lang="pt-BR" sz="2880" dirty="0"/>
              <a:t>PASEP – R$ 11.358,38</a:t>
            </a:r>
          </a:p>
          <a:p>
            <a:r>
              <a:rPr lang="pt-BR" sz="2880" dirty="0"/>
              <a:t>TORRES E MOURÃO : R$ 5.537,75</a:t>
            </a:r>
          </a:p>
          <a:p>
            <a:r>
              <a:rPr lang="pt-BR" sz="2880" dirty="0"/>
              <a:t>SÃO MIGUEL SAÚDE : R$ 5.537,75  </a:t>
            </a:r>
          </a:p>
          <a:p>
            <a:r>
              <a:rPr lang="pt-BR" sz="2880" dirty="0"/>
              <a:t>INSTITUTO PREVIDÊNCIA – R$ 1.165,45</a:t>
            </a:r>
          </a:p>
          <a:p>
            <a:r>
              <a:rPr lang="pt-BR" sz="2880" dirty="0"/>
              <a:t>PREFEITURA IR FOLHA  : R$ 3.560,71</a:t>
            </a:r>
          </a:p>
          <a:p>
            <a:r>
              <a:rPr lang="pt-BR" sz="2880" dirty="0"/>
              <a:t>PREFEITURA IR EMPRESAS : R$ 2.274,97</a:t>
            </a:r>
          </a:p>
        </p:txBody>
      </p:sp>
    </p:spTree>
    <p:extLst>
      <p:ext uri="{BB962C8B-B14F-4D97-AF65-F5344CB8AC3E}">
        <p14:creationId xmlns:p14="http://schemas.microsoft.com/office/powerpoint/2010/main" val="75454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7DBD5-4B41-4A7B-A61C-8D68FF3A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DESPESAS ADMINISTRATIVAS DE ABRIL/2025</a:t>
            </a:r>
            <a:b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PRÓ GESTÃO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59369B-6CD8-4794-99A6-781CEC42C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ASSOCIAÇÃO GAÚCHA  INSCRIÇÃO CONGRESSO GRAMADO/RS -  R$ 2.850,00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CRÉDITO E MERCADO : R$  1.050,00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BR" dirty="0">
                <a:solidFill>
                  <a:prstClr val="black"/>
                </a:solidFill>
                <a:latin typeface="Calibri"/>
              </a:rPr>
              <a:t>LEMA TREINAMENTOS : R$ 3.150,00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DIÁRIAS CAMPOS DO JORDÃO : R$ 7.050,00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3920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BA6626-D0A4-44DF-A9FB-C51A8EC62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DESPESAS ADMINISTRATIVAS DE ABRIL/2025</a:t>
            </a:r>
            <a:b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PRÓ GESTÃO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A2ABFB-DD90-4B62-889D-99312965C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PAGAMENTO DE TRANSPORTE DE GUANHÃES A CAMPOS DO JORDÃO : R$ 4.060,00 </a:t>
            </a:r>
          </a:p>
          <a:p>
            <a:r>
              <a:rPr lang="pt-BR" dirty="0"/>
              <a:t>RESTITUIÇÕES DE PASSAGENS AÉREAS PARA GRAMADO/ RS – R$ 3.282,03</a:t>
            </a:r>
          </a:p>
          <a:p>
            <a:r>
              <a:rPr lang="pt-BR" dirty="0"/>
              <a:t>YAPAY PROVA CERTIFICAÇÃO : R$ 370,00</a:t>
            </a:r>
          </a:p>
          <a:p>
            <a:r>
              <a:rPr lang="pt-BR" dirty="0"/>
              <a:t>ADIANTAMENTO PAGAMENTO TRANSPORTE PORTO ALEGRE A GRAMADO : R$ 300,00</a:t>
            </a:r>
          </a:p>
        </p:txBody>
      </p:sp>
    </p:spTree>
    <p:extLst>
      <p:ext uri="{BB962C8B-B14F-4D97-AF65-F5344CB8AC3E}">
        <p14:creationId xmlns:p14="http://schemas.microsoft.com/office/powerpoint/2010/main" val="2538347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ABRIL/2025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BR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1-DESPESAS ADMINISTRATIVAS GERAL </a:t>
            </a: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 R$ 65.261,45</a:t>
            </a:r>
          </a:p>
          <a:p>
            <a:pPr marL="0" indent="0" algn="ctr">
              <a:buNone/>
            </a:pPr>
            <a:endParaRPr lang="pt-BR" sz="3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2-DESPESAS PAGAS TX. ADM. PRO-GESTÃO E CAPAC ITAÇÃO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R$ 22.112,03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3-Total Geral da Despesa Administrativa = 1+2 = R$ 87.373,48</a:t>
            </a:r>
            <a:endParaRPr lang="pt-BR" sz="4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endParaRPr lang="pt-BR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3085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ABRIL/2025.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47500" lnSpcReduction="20000"/>
          </a:bodyPr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R$ 102.069,83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Despesas Administrativas R$ 65.261,45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DA 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accent1"/>
                </a:solidFill>
                <a:latin typeface="Lucida Sans Unicode" pitchFamily="34" charset="0"/>
                <a:cs typeface="Lucida Sans Unicode" pitchFamily="34" charset="0"/>
              </a:rPr>
              <a:t>R$ 36.808,38 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PRO –GESTÃO /CAPACITAÇÃO</a:t>
            </a: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 P/ </a:t>
            </a: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CAPACITAÇÃO  MENSAL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R$ 20.413,97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 Com Capacitação no mês  </a:t>
            </a: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R$ 22.112,03</a:t>
            </a:r>
            <a:endParaRPr lang="pt-BR" dirty="0"/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 DA TX ADMINISTRAÇÃO P/ CAPACITAÇÃO NO ANO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00206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rgbClr val="FF0000"/>
                </a:solidFill>
                <a:latin typeface="Lucida Sans Unicode" pitchFamily="34" charset="0"/>
                <a:cs typeface="Lucida Sans Unicode" pitchFamily="34" charset="0"/>
              </a:rPr>
              <a:t>R$  1.698,06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59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D9A0A6C2-3BDC-40A9-9578-4F2C456E8296}"/>
              </a:ext>
            </a:extLst>
          </p:cNvPr>
          <p:cNvGraphicFramePr>
            <a:graphicFrameLocks noGrp="1"/>
          </p:cNvGraphicFramePr>
          <p:nvPr/>
        </p:nvGraphicFramePr>
        <p:xfrm>
          <a:off x="2127250" y="1930559"/>
          <a:ext cx="4889500" cy="3865245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177311246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327197849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63688086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4226382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0267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14.989,21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14,69%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6098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22.224,42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21,77%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6477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37.438,95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36,68%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6393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65.261,45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63,94%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2597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0271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5290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294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0274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3362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5546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51116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76526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139.914,03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1.224.837,99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11,42%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50966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17299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923513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4615816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990108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8327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9" name="Espaço Reservado para Conteúdo 8">
            <a:extLst>
              <a:ext uri="{FF2B5EF4-FFF2-40B4-BE49-F238E27FC236}">
                <a16:creationId xmlns:a16="http://schemas.microsoft.com/office/drawing/2014/main" id="{50EF6A9A-3136-4ECD-8B00-87A8076CD27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78099" y="2997359"/>
          <a:ext cx="3987801" cy="1731645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513315507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2053313813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3373394519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29069207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6104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12159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4973606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105973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56.244,38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2656466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188.723,22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1516787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22,96%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71543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77,04%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23148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334603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D974F-8F5E-4E65-9C52-450DF853C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CONTROLE TX ADMINISTRAÇÃO </a:t>
            </a:r>
            <a:br>
              <a:rPr lang="pt-BR" b="1" dirty="0"/>
            </a:br>
            <a:r>
              <a:rPr lang="pt-BR" b="1" dirty="0"/>
              <a:t>PRÓ-GESTÃO E CAPACITAÇÃO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D9F75DB-AE13-46A4-BAB8-E0E6C0747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pt-BR" sz="3200" b="0" i="0" u="none" strike="noStrike" dirty="0">
              <a:effectLst/>
              <a:latin typeface="Arial" panose="020B0604020202020204" pitchFamily="34" charset="0"/>
            </a:endParaRPr>
          </a:p>
          <a:p>
            <a:endParaRPr lang="pt-BR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C6DFD898-3FCD-40FF-B460-9D5DCD0F8B5D}"/>
              </a:ext>
            </a:extLst>
          </p:cNvPr>
          <p:cNvGraphicFramePr>
            <a:graphicFrameLocks noGrp="1"/>
          </p:cNvGraphicFramePr>
          <p:nvPr/>
        </p:nvGraphicFramePr>
        <p:xfrm>
          <a:off x="1943100" y="1918176"/>
          <a:ext cx="5257800" cy="3890010"/>
        </p:xfrm>
        <a:graphic>
          <a:graphicData uri="http://schemas.openxmlformats.org/drawingml/2006/table">
            <a:tbl>
              <a:tblPr/>
              <a:tblGrid>
                <a:gridCol w="1142310">
                  <a:extLst>
                    <a:ext uri="{9D8B030D-6E8A-4147-A177-3AD203B41FA5}">
                      <a16:colId xmlns:a16="http://schemas.microsoft.com/office/drawing/2014/main" val="1626648964"/>
                    </a:ext>
                  </a:extLst>
                </a:gridCol>
                <a:gridCol w="1396157">
                  <a:extLst>
                    <a:ext uri="{9D8B030D-6E8A-4147-A177-3AD203B41FA5}">
                      <a16:colId xmlns:a16="http://schemas.microsoft.com/office/drawing/2014/main" val="3103399152"/>
                    </a:ext>
                  </a:extLst>
                </a:gridCol>
                <a:gridCol w="1332695">
                  <a:extLst>
                    <a:ext uri="{9D8B030D-6E8A-4147-A177-3AD203B41FA5}">
                      <a16:colId xmlns:a16="http://schemas.microsoft.com/office/drawing/2014/main" val="4122544562"/>
                    </a:ext>
                  </a:extLst>
                </a:gridCol>
                <a:gridCol w="1015387">
                  <a:extLst>
                    <a:ext uri="{9D8B030D-6E8A-4147-A177-3AD203B41FA5}">
                      <a16:colId xmlns:a16="http://schemas.microsoft.com/office/drawing/2014/main" val="1924239214"/>
                    </a:ext>
                  </a:extLst>
                </a:gridCol>
                <a:gridCol w="371251">
                  <a:extLst>
                    <a:ext uri="{9D8B030D-6E8A-4147-A177-3AD203B41FA5}">
                      <a16:colId xmlns:a16="http://schemas.microsoft.com/office/drawing/2014/main" val="3044554462"/>
                    </a:ext>
                  </a:extLst>
                </a:gridCol>
              </a:tblGrid>
              <a:tr h="1619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1240197"/>
                  </a:ext>
                </a:extLst>
              </a:tr>
              <a:tr h="2381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74681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6.944,36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34,02%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43218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16.298,54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79,84%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01476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10.889,45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53,34%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43341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22.112,03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108,32%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1413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41031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75175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7990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85761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6917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5026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2421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05311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  56.244,38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22,96%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13295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93170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804728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296636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830284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1261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154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20614-A961-4951-9590-32723BC8C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r>
              <a:rPr lang="pt-BR" sz="2800" b="1" dirty="0"/>
              <a:t>CONTROLE TX ADMINISTRAÇÃO </a:t>
            </a:r>
            <a:br>
              <a:rPr lang="pt-BR" sz="2800" b="1" dirty="0"/>
            </a:br>
            <a:r>
              <a:rPr lang="pt-BR" sz="2800" b="1" dirty="0"/>
              <a:t>PRÓ-GESTÃO E CAPACITAÇÃO</a:t>
            </a:r>
            <a:br>
              <a:rPr lang="pt-BR" sz="2800" b="1" dirty="0"/>
            </a:br>
            <a:br>
              <a:rPr lang="pt-BR" sz="2800" b="1" dirty="0"/>
            </a:br>
            <a:br>
              <a:rPr lang="pt-BR" sz="2800" b="1" dirty="0"/>
            </a:br>
            <a:br>
              <a:rPr lang="pt-BR" dirty="0">
                <a:latin typeface="Arial"/>
              </a:rPr>
            </a:br>
            <a:endParaRPr lang="pt-BR" b="1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B80F7E10-22DC-4ED5-A84B-8D07EF3E8BD3}"/>
              </a:ext>
            </a:extLst>
          </p:cNvPr>
          <p:cNvGraphicFramePr>
            <a:graphicFrameLocks noGrp="1"/>
          </p:cNvGraphicFramePr>
          <p:nvPr/>
        </p:nvGraphicFramePr>
        <p:xfrm>
          <a:off x="2578099" y="2997359"/>
          <a:ext cx="3987801" cy="1731645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899147633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1455708570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1310858286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2117752842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3453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115974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9569415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4654143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34.132,35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256301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210.835,25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421467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13,93%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1326801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86,07%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02210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7161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638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pPr lvl="0"/>
            <a:br>
              <a:rPr lang="pt-BR" sz="3800" b="1" i="1" dirty="0">
                <a:latin typeface="Arial Black" pitchFamily="34" charset="0"/>
              </a:rPr>
            </a:br>
            <a:r>
              <a:rPr lang="pt-BR" sz="3800" b="1" i="1" dirty="0">
                <a:latin typeface="Arial Black" pitchFamily="34" charset="0"/>
              </a:rPr>
              <a:t>RENTABILIDADE DOS FUNDOS NO MÊS DE ABRIL/2025</a:t>
            </a:r>
            <a:endParaRPr lang="pt-BR" sz="3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988840"/>
            <a:ext cx="8363272" cy="4137323"/>
          </a:xfrm>
        </p:spPr>
        <p:txBody>
          <a:bodyPr>
            <a:normAutofit/>
          </a:bodyPr>
          <a:lstStyle/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3600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RENDA FIXA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 R$ 373.521,39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DE RENDA VARIÁVEL R$ 577.634,50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DISPONIBILIDADE FINANCEIRA: R$ 15.069,57</a:t>
            </a:r>
            <a:r>
              <a:rPr lang="pt-BR" sz="24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COMPREV – R$ 2.668,15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400" b="1" i="1" u="sng" dirty="0" err="1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Credicenm</a:t>
            </a:r>
            <a:r>
              <a:rPr lang="pt-BR" sz="24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– R$ 12.401,42</a:t>
            </a:r>
          </a:p>
        </p:txBody>
      </p:sp>
    </p:spTree>
    <p:extLst>
      <p:ext uri="{BB962C8B-B14F-4D97-AF65-F5344CB8AC3E}">
        <p14:creationId xmlns:p14="http://schemas.microsoft.com/office/powerpoint/2010/main" val="1093679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 (1+2):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latin typeface="Lucida Sans Unicode" pitchFamily="34" charset="0"/>
                <a:cs typeface="Lucida Sans Unicode" pitchFamily="34" charset="0"/>
              </a:rPr>
              <a:t>R$ 951.155,89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FF000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DO GUANHÃES PREV 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sz="3600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R$ 48.717.682,02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1838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793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u="sng" dirty="0"/>
              <a:t>CRONOGRAMA DE REUNIÕES DO CONSELHO ADMINISTRATIVO DO GUANHÃES PREV  EM 2025</a:t>
            </a:r>
            <a:endParaRPr lang="pt-BR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2288" y="2039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D375B5D-8E3A-41AD-B0B4-04D50C278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251684"/>
              </p:ext>
            </p:extLst>
          </p:nvPr>
        </p:nvGraphicFramePr>
        <p:xfrm>
          <a:off x="1792287" y="2147792"/>
          <a:ext cx="5559425" cy="3430778"/>
        </p:xfrm>
        <a:graphic>
          <a:graphicData uri="http://schemas.openxmlformats.org/drawingml/2006/table">
            <a:tbl>
              <a:tblPr firstRow="1" firstCol="1" bandRow="1"/>
              <a:tblGrid>
                <a:gridCol w="2077085">
                  <a:extLst>
                    <a:ext uri="{9D8B030D-6E8A-4147-A177-3AD203B41FA5}">
                      <a16:colId xmlns:a16="http://schemas.microsoft.com/office/drawing/2014/main" val="952329363"/>
                    </a:ext>
                  </a:extLst>
                </a:gridCol>
                <a:gridCol w="1799590">
                  <a:extLst>
                    <a:ext uri="{9D8B030D-6E8A-4147-A177-3AD203B41FA5}">
                      <a16:colId xmlns:a16="http://schemas.microsoft.com/office/drawing/2014/main" val="3086263666"/>
                    </a:ext>
                  </a:extLst>
                </a:gridCol>
                <a:gridCol w="1682750">
                  <a:extLst>
                    <a:ext uri="{9D8B030D-6E8A-4147-A177-3AD203B41FA5}">
                      <a16:colId xmlns:a16="http://schemas.microsoft.com/office/drawing/2014/main" val="6943848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MÊS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HORÁRIO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040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639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FEVEREIRO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703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MARÇO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268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ABRIL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04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958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479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521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AGOSTO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829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SETEMBRO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306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OUTUBRO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4568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236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DEZEMBRO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861115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EA674FB5-10AD-4208-A823-6225EAB58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288" y="21478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760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10197</TotalTime>
  <Words>1027</Words>
  <Application>Microsoft Office PowerPoint</Application>
  <PresentationFormat>Apresentação na tela (4:3)</PresentationFormat>
  <Paragraphs>318</Paragraphs>
  <Slides>15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Lucida Sans Unicode</vt:lpstr>
      <vt:lpstr>Times New Roman</vt:lpstr>
      <vt:lpstr>Tema do Office</vt:lpstr>
      <vt:lpstr>REUNIÃO DO CONSELHO ADMINISTRATIVO 29/05/2025</vt:lpstr>
      <vt:lpstr>DESPESAS ADMINISTRATIVAS DE ABRIL/2025</vt:lpstr>
      <vt:lpstr>DESPESAS ADMINISTRATIVAS DE ABRIL/2025</vt:lpstr>
      <vt:lpstr>DESPESAS ADMINISTRATIVAS DE ABRIL/2025</vt:lpstr>
      <vt:lpstr>DESPESAS ADMINISTRATIVAS DE ABRIL/2025 PRÓ GESTÃO</vt:lpstr>
      <vt:lpstr>DESPESAS ADMINISTRATIVAS DE ABRIL/2025 PRÓ GESTÃO</vt:lpstr>
      <vt:lpstr>DESPESAS DE ABRIL/2025</vt:lpstr>
      <vt:lpstr>DESPESAS DE ABRIL/2025.</vt:lpstr>
      <vt:lpstr>CONTROLE TAXA ADMINISTRAÇÃO DESPESAS ADMINISTRATIVAS GERAIS</vt:lpstr>
      <vt:lpstr>CONTROLE TAXA ADMINISTRAÇÃO DESPESAS ADMINISTRATIVAS GERAIS</vt:lpstr>
      <vt:lpstr>CONTROLE TX ADMINISTRAÇÃO  PRÓ-GESTÃO E CAPACITAÇÃO</vt:lpstr>
      <vt:lpstr>    CONTROLE TX ADMINISTRAÇÃO  PRÓ-GESTÃO E CAPACITAÇÃO    </vt:lpstr>
      <vt:lpstr> RENTABILIDADE DOS FUNDOS NO MÊS DE ABRIL/2025</vt:lpstr>
      <vt:lpstr>RENTABILIDADE TOTAL (1+2):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</dc:creator>
  <cp:lastModifiedBy>USUARIO</cp:lastModifiedBy>
  <cp:revision>906</cp:revision>
  <cp:lastPrinted>2023-10-26T14:37:07Z</cp:lastPrinted>
  <dcterms:created xsi:type="dcterms:W3CDTF">2015-06-23T16:59:55Z</dcterms:created>
  <dcterms:modified xsi:type="dcterms:W3CDTF">2025-05-22T18:16:08Z</dcterms:modified>
</cp:coreProperties>
</file>